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0805" autoAdjust="0"/>
  </p:normalViewPr>
  <p:slideViewPr>
    <p:cSldViewPr>
      <p:cViewPr varScale="1">
        <p:scale>
          <a:sx n="81" d="100"/>
          <a:sy n="81" d="100"/>
        </p:scale>
        <p:origin x="-19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DFFD1-7251-4A30-AA66-B5CEF4C8472F}" type="datetimeFigureOut">
              <a:rPr lang="en-US" smtClean="0"/>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AE3ED-7D21-4A59-88E9-F0100DD8AD0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CAE3ED-7D21-4A59-88E9-F0100DD8AD0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Must relate to the purpose of the project</a:t>
            </a:r>
            <a:endParaRPr lang="en-US" dirty="0"/>
          </a:p>
        </p:txBody>
      </p:sp>
      <p:sp>
        <p:nvSpPr>
          <p:cNvPr id="4" name="Slide Number Placeholder 3"/>
          <p:cNvSpPr>
            <a:spLocks noGrp="1"/>
          </p:cNvSpPr>
          <p:nvPr>
            <p:ph type="sldNum" sz="quarter" idx="10"/>
          </p:nvPr>
        </p:nvSpPr>
        <p:spPr/>
        <p:txBody>
          <a:bodyPr/>
          <a:lstStyle/>
          <a:p>
            <a:fld id="{C6CAE3ED-7D21-4A59-88E9-F0100DD8AD06}"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multiple classification</a:t>
            </a:r>
            <a:r>
              <a:rPr lang="en-US" baseline="0" dirty="0" smtClean="0"/>
              <a:t> models used for stakeholder analysis:  Power/Interest grid, Power/Influence grid, Influence/Impact grid, Salience Model (based upon power, urgency, and legitimacy)</a:t>
            </a:r>
          </a:p>
          <a:p>
            <a:endParaRPr lang="en-US" dirty="0" smtClean="0"/>
          </a:p>
          <a:p>
            <a:r>
              <a:rPr lang="en-US" dirty="0" smtClean="0"/>
              <a:t>Relationship</a:t>
            </a:r>
            <a:r>
              <a:rPr lang="en-US" baseline="0" dirty="0" smtClean="0"/>
              <a:t> building can occur with the project and with other stakeholders</a:t>
            </a:r>
          </a:p>
          <a:p>
            <a:endParaRPr lang="en-US" baseline="0" dirty="0" smtClean="0"/>
          </a:p>
          <a:p>
            <a:r>
              <a:rPr lang="en-US" baseline="0" dirty="0" smtClean="0"/>
              <a:t>You need to be able to build trust, resolve conflict, employ active listening, and overcome resistance to change.</a:t>
            </a:r>
            <a:endParaRPr lang="en-US" dirty="0"/>
          </a:p>
        </p:txBody>
      </p:sp>
      <p:sp>
        <p:nvSpPr>
          <p:cNvPr id="4" name="Slide Number Placeholder 3"/>
          <p:cNvSpPr>
            <a:spLocks noGrp="1"/>
          </p:cNvSpPr>
          <p:nvPr>
            <p:ph type="sldNum" sz="quarter" idx="10"/>
          </p:nvPr>
        </p:nvSpPr>
        <p:spPr/>
        <p:txBody>
          <a:bodyPr/>
          <a:lstStyle/>
          <a:p>
            <a:fld id="{C6CAE3ED-7D21-4A59-88E9-F0100DD8AD06}"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Engagement level will progress from Unaware</a:t>
            </a:r>
            <a:r>
              <a:rPr lang="en-US" baseline="0" dirty="0" smtClean="0"/>
              <a:t> </a:t>
            </a:r>
            <a:r>
              <a:rPr lang="en-US" baseline="0" dirty="0" smtClean="0">
                <a:sym typeface="Wingdings" pitchFamily="2" charset="2"/>
              </a:rPr>
              <a:t> Resistant  Neutral  Supportive  Leading</a:t>
            </a:r>
            <a:endParaRPr lang="en-US" dirty="0" smtClean="0"/>
          </a:p>
          <a:p>
            <a:r>
              <a:rPr lang="en-US" dirty="0" smtClean="0"/>
              <a:t/>
            </a:r>
            <a:br>
              <a:rPr lang="en-US" dirty="0" smtClean="0"/>
            </a:br>
            <a:r>
              <a:rPr lang="en-US" dirty="0" smtClean="0"/>
              <a:t>Information can be distributed in a number</a:t>
            </a:r>
            <a:r>
              <a:rPr lang="en-US" baseline="0" dirty="0" smtClean="0"/>
              <a:t> of ways:  Notifications, Reports, Presentations, Official Records, etc…</a:t>
            </a:r>
            <a:endParaRPr lang="en-US" dirty="0" smtClean="0"/>
          </a:p>
          <a:p>
            <a:endParaRPr lang="en-US" dirty="0" smtClean="0"/>
          </a:p>
          <a:p>
            <a:r>
              <a:rPr lang="en-US" dirty="0" smtClean="0"/>
              <a:t>Stakeholders and their expectations will change</a:t>
            </a:r>
            <a:r>
              <a:rPr lang="en-US" baseline="0" dirty="0" smtClean="0"/>
              <a:t> throughout the project lifecycle.  The Stakeholder Management Plan should be updated accordingly</a:t>
            </a:r>
            <a:endParaRPr lang="en-US" dirty="0"/>
          </a:p>
        </p:txBody>
      </p:sp>
      <p:sp>
        <p:nvSpPr>
          <p:cNvPr id="4" name="Slide Number Placeholder 3"/>
          <p:cNvSpPr>
            <a:spLocks noGrp="1"/>
          </p:cNvSpPr>
          <p:nvPr>
            <p:ph type="sldNum" sz="quarter" idx="10"/>
          </p:nvPr>
        </p:nvSpPr>
        <p:spPr/>
        <p:txBody>
          <a:bodyPr/>
          <a:lstStyle/>
          <a:p>
            <a:fld id="{C6CAE3ED-7D21-4A59-88E9-F0100DD8AD06}"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Managing stakeholder engagement helps to increase the probability of project success by ensuring that stakeholders</a:t>
            </a:r>
            <a:r>
              <a:rPr lang="en-US" baseline="0" dirty="0" smtClean="0"/>
              <a:t> clearly understand the project goals, objectives, benefits, and risks.  This enables them to be active supporters of the project and to help guide activities and project decisions.  By anticipating people’s reactions to the project, proactive actions can be taken to win support or minimize negative impacts.</a:t>
            </a:r>
            <a:endParaRPr lang="en-US" dirty="0" smtClean="0"/>
          </a:p>
          <a:p>
            <a:endParaRPr lang="en-US" dirty="0" smtClean="0"/>
          </a:p>
          <a:p>
            <a:r>
              <a:rPr lang="en-US" dirty="0" smtClean="0"/>
              <a:t>Engaging stakeholders at appropriate project stages </a:t>
            </a:r>
            <a:r>
              <a:rPr lang="en-US" b="1" dirty="0" smtClean="0"/>
              <a:t>to obtain or confirm their continued commitment to the success of the project</a:t>
            </a:r>
          </a:p>
          <a:p>
            <a:r>
              <a:rPr lang="en-US" dirty="0" smtClean="0"/>
              <a:t>Managing stakeholder expectations through negotiation and communication, </a:t>
            </a:r>
            <a:r>
              <a:rPr lang="en-US" b="1" dirty="0" smtClean="0"/>
              <a:t>ensuring project goals are achieved</a:t>
            </a:r>
          </a:p>
          <a:p>
            <a:r>
              <a:rPr lang="en-US" dirty="0" smtClean="0"/>
              <a:t>Addressing potential concerns that have not yet become issues and anticipating future problems that may be raised by stakeholders.  </a:t>
            </a:r>
            <a:r>
              <a:rPr lang="en-US" b="1" dirty="0" smtClean="0"/>
              <a:t>Such</a:t>
            </a:r>
            <a:r>
              <a:rPr lang="en-US" b="1" baseline="0" dirty="0" smtClean="0"/>
              <a:t> concerns need to be identified and discussed as soon as possible to assess associated project risks</a:t>
            </a:r>
            <a:endParaRPr lang="en-US" b="1" dirty="0" smtClean="0"/>
          </a:p>
          <a:p>
            <a:r>
              <a:rPr lang="en-US" dirty="0" smtClean="0"/>
              <a:t>Clarifying and resolving issues that have been identified</a:t>
            </a:r>
          </a:p>
        </p:txBody>
      </p:sp>
      <p:sp>
        <p:nvSpPr>
          <p:cNvPr id="4" name="Slide Number Placeholder 3"/>
          <p:cNvSpPr>
            <a:spLocks noGrp="1"/>
          </p:cNvSpPr>
          <p:nvPr>
            <p:ph type="sldNum" sz="quarter" idx="10"/>
          </p:nvPr>
        </p:nvSpPr>
        <p:spPr/>
        <p:txBody>
          <a:bodyPr/>
          <a:lstStyle/>
          <a:p>
            <a:fld id="{C6CAE3ED-7D21-4A59-88E9-F0100DD8AD06}"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more information, please refer to A Guide to the Project Management Body of Knowledge, Section 13, Project Stakeholder Management.</a:t>
            </a:r>
            <a:endParaRPr lang="en-US" dirty="0"/>
          </a:p>
        </p:txBody>
      </p:sp>
      <p:sp>
        <p:nvSpPr>
          <p:cNvPr id="4" name="Slide Number Placeholder 3"/>
          <p:cNvSpPr>
            <a:spLocks noGrp="1"/>
          </p:cNvSpPr>
          <p:nvPr>
            <p:ph type="sldNum" sz="quarter" idx="10"/>
          </p:nvPr>
        </p:nvSpPr>
        <p:spPr/>
        <p:txBody>
          <a:bodyPr/>
          <a:lstStyle/>
          <a:p>
            <a:fld id="{C6CAE3ED-7D21-4A59-88E9-F0100DD8AD0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A17859-E11B-4AC5-993C-53B68566700E}" type="datetimeFigureOut">
              <a:rPr lang="en-US" smtClean="0"/>
              <a:t>5/27/2017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63B3B1A-B798-48F9-A7DC-0A03BDEB99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3B3B1A-B798-48F9-A7DC-0A03BDEB99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3B3B1A-B798-48F9-A7DC-0A03BDEB99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3B3B1A-B798-48F9-A7DC-0A03BDEB99F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3B3B1A-B798-48F9-A7DC-0A03BDEB99F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3B3B1A-B798-48F9-A7DC-0A03BDEB99F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3B3B1A-B798-48F9-A7DC-0A03BDEB99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3B3B1A-B798-48F9-A7DC-0A03BDEB99F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A17859-E11B-4AC5-993C-53B68566700E}" type="datetimeFigureOut">
              <a:rPr lang="en-US" smtClean="0"/>
              <a:t>5/27/2017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3B3B1A-B798-48F9-A7DC-0A03BDEB99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A17859-E11B-4AC5-993C-53B68566700E}" type="datetimeFigureOut">
              <a:rPr lang="en-US" smtClean="0"/>
              <a:t>5/27/2017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3B3B1A-B798-48F9-A7DC-0A03BDEB99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A17859-E11B-4AC5-993C-53B68566700E}" type="datetimeFigureOut">
              <a:rPr lang="en-US" smtClean="0"/>
              <a:t>5/27/2017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63B3B1A-B798-48F9-A7DC-0A03BDEB99F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A17859-E11B-4AC5-993C-53B68566700E}" type="datetimeFigureOut">
              <a:rPr lang="en-US" smtClean="0"/>
              <a:t>5/27/2017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3B3B1A-B798-48F9-A7DC-0A03BDEB99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Stakeholder Management</a:t>
            </a:r>
            <a:endParaRPr lang="en-US" dirty="0"/>
          </a:p>
        </p:txBody>
      </p:sp>
      <p:sp>
        <p:nvSpPr>
          <p:cNvPr id="3" name="Subtitle 2"/>
          <p:cNvSpPr>
            <a:spLocks noGrp="1"/>
          </p:cNvSpPr>
          <p:nvPr>
            <p:ph type="subTitle" idx="1"/>
          </p:nvPr>
        </p:nvSpPr>
        <p:spPr/>
        <p:txBody>
          <a:bodyPr/>
          <a:lstStyle/>
          <a:p>
            <a:r>
              <a:rPr lang="en-US" dirty="0" smtClean="0"/>
              <a:t>John Gorman III</a:t>
            </a:r>
          </a:p>
          <a:p>
            <a:r>
              <a:rPr lang="en-US" dirty="0" smtClean="0"/>
              <a:t>May 30, 2017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Project Stakeholder Management includes the processes required to identify the people, groups, or organizations that could </a:t>
            </a:r>
            <a:r>
              <a:rPr lang="en-US" dirty="0" err="1" smtClean="0"/>
              <a:t>impat</a:t>
            </a:r>
            <a:r>
              <a:rPr lang="en-US" dirty="0" smtClean="0"/>
              <a:t> or be impacted by the project, to analyze stakeholder expectations and their impact on the project, and to develop appropriate management strategies for effectively engaging stakeholders in project decisions and execution.</a:t>
            </a:r>
            <a:endParaRPr lang="en-US" dirty="0"/>
          </a:p>
        </p:txBody>
      </p:sp>
      <p:sp>
        <p:nvSpPr>
          <p:cNvPr id="3" name="Title 2"/>
          <p:cNvSpPr>
            <a:spLocks noGrp="1"/>
          </p:cNvSpPr>
          <p:nvPr>
            <p:ph type="title"/>
          </p:nvPr>
        </p:nvSpPr>
        <p:spPr/>
        <p:txBody>
          <a:bodyPr/>
          <a:lstStyle/>
          <a:p>
            <a:r>
              <a:rPr lang="en-US" dirty="0" smtClean="0"/>
              <a:t>Stakeholder Management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Stakeholders</a:t>
            </a:r>
          </a:p>
          <a:p>
            <a:r>
              <a:rPr lang="en-US" dirty="0" smtClean="0"/>
              <a:t>Understand their influence and expectations</a:t>
            </a:r>
          </a:p>
          <a:p>
            <a:r>
              <a:rPr lang="en-US" dirty="0" smtClean="0"/>
              <a:t>Develop an engagement strategy</a:t>
            </a:r>
          </a:p>
          <a:p>
            <a:r>
              <a:rPr lang="en-US" dirty="0" smtClean="0"/>
              <a:t>Document in a Stakeholder Management Plan</a:t>
            </a:r>
          </a:p>
          <a:p>
            <a:r>
              <a:rPr lang="en-US" dirty="0" smtClean="0"/>
              <a:t>Manage Stakeholder engagement</a:t>
            </a:r>
            <a:endParaRPr lang="en-US" dirty="0"/>
          </a:p>
        </p:txBody>
      </p:sp>
      <p:sp>
        <p:nvSpPr>
          <p:cNvPr id="3" name="Title 2"/>
          <p:cNvSpPr>
            <a:spLocks noGrp="1"/>
          </p:cNvSpPr>
          <p:nvPr>
            <p:ph type="title"/>
          </p:nvPr>
        </p:nvSpPr>
        <p:spPr/>
        <p:txBody>
          <a:bodyPr/>
          <a:lstStyle/>
          <a:p>
            <a:r>
              <a:rPr lang="en-US" dirty="0" smtClean="0"/>
              <a:t>Stakeholder Management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omeComputer\AppData\Local\Microsoft\Windows\INetCache\IE\PFFKYL4N\image[1].jpg"/>
          <p:cNvPicPr>
            <a:picLocks noChangeAspect="1" noChangeArrowheads="1"/>
          </p:cNvPicPr>
          <p:nvPr/>
        </p:nvPicPr>
        <p:blipFill>
          <a:blip r:embed="rId2" cstate="print"/>
          <a:srcRect/>
          <a:stretch>
            <a:fillRect/>
          </a:stretch>
        </p:blipFill>
        <p:spPr bwMode="auto">
          <a:xfrm>
            <a:off x="5486400" y="3498427"/>
            <a:ext cx="3657600" cy="3359573"/>
          </a:xfrm>
          <a:prstGeom prst="rect">
            <a:avLst/>
          </a:prstGeom>
          <a:noFill/>
        </p:spPr>
      </p:pic>
      <p:sp>
        <p:nvSpPr>
          <p:cNvPr id="2" name="Content Placeholder 1"/>
          <p:cNvSpPr>
            <a:spLocks noGrp="1"/>
          </p:cNvSpPr>
          <p:nvPr>
            <p:ph idx="1"/>
          </p:nvPr>
        </p:nvSpPr>
        <p:spPr/>
        <p:txBody>
          <a:bodyPr>
            <a:normAutofit lnSpcReduction="10000"/>
          </a:bodyPr>
          <a:lstStyle/>
          <a:p>
            <a:r>
              <a:rPr lang="en-US" dirty="0" smtClean="0"/>
              <a:t>Who are Stakeholders?</a:t>
            </a:r>
          </a:p>
          <a:p>
            <a:pPr lvl="1"/>
            <a:r>
              <a:rPr lang="en-US" dirty="0" smtClean="0"/>
              <a:t>Sponsors</a:t>
            </a:r>
          </a:p>
          <a:p>
            <a:pPr lvl="1"/>
            <a:r>
              <a:rPr lang="en-US" dirty="0" smtClean="0"/>
              <a:t>Customers</a:t>
            </a:r>
          </a:p>
          <a:p>
            <a:pPr lvl="1"/>
            <a:r>
              <a:rPr lang="en-US" dirty="0" smtClean="0"/>
              <a:t>Governments</a:t>
            </a:r>
          </a:p>
          <a:p>
            <a:pPr lvl="1"/>
            <a:r>
              <a:rPr lang="en-US" dirty="0" smtClean="0"/>
              <a:t>Public</a:t>
            </a:r>
          </a:p>
          <a:p>
            <a:pPr lvl="1"/>
            <a:r>
              <a:rPr lang="en-US" dirty="0" smtClean="0"/>
              <a:t>Company </a:t>
            </a:r>
            <a:r>
              <a:rPr lang="en-US" dirty="0" smtClean="0"/>
              <a:t>performing the project</a:t>
            </a:r>
          </a:p>
          <a:p>
            <a:r>
              <a:rPr lang="en-US" dirty="0" smtClean="0"/>
              <a:t>Develop a Stakeholder Register</a:t>
            </a:r>
          </a:p>
          <a:p>
            <a:pPr lvl="1"/>
            <a:r>
              <a:rPr lang="en-US" dirty="0" smtClean="0"/>
              <a:t>Name</a:t>
            </a:r>
          </a:p>
          <a:p>
            <a:pPr lvl="1"/>
            <a:r>
              <a:rPr lang="en-US" dirty="0" smtClean="0"/>
              <a:t>Company</a:t>
            </a:r>
          </a:p>
          <a:p>
            <a:pPr lvl="1"/>
            <a:r>
              <a:rPr lang="en-US" dirty="0" smtClean="0"/>
              <a:t>Role / Department</a:t>
            </a:r>
          </a:p>
          <a:p>
            <a:pPr lvl="1"/>
            <a:r>
              <a:rPr lang="en-US" dirty="0" smtClean="0"/>
              <a:t>Location</a:t>
            </a:r>
          </a:p>
          <a:p>
            <a:pPr lvl="1"/>
            <a:r>
              <a:rPr lang="en-US" dirty="0" smtClean="0"/>
              <a:t>Contact Information</a:t>
            </a:r>
            <a:endParaRPr lang="en-US" dirty="0"/>
          </a:p>
        </p:txBody>
      </p:sp>
      <p:sp>
        <p:nvSpPr>
          <p:cNvPr id="3" name="Title 2"/>
          <p:cNvSpPr>
            <a:spLocks noGrp="1"/>
          </p:cNvSpPr>
          <p:nvPr>
            <p:ph type="title"/>
          </p:nvPr>
        </p:nvSpPr>
        <p:spPr/>
        <p:txBody>
          <a:bodyPr/>
          <a:lstStyle/>
          <a:p>
            <a:r>
              <a:rPr lang="en-US" dirty="0" smtClean="0"/>
              <a:t>Stakeholder Identification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HomeComputer\AppData\Local\Microsoft\Windows\INetCache\IE\U7FCX48J\influencer[1].jpg"/>
          <p:cNvPicPr>
            <a:picLocks noChangeAspect="1" noChangeArrowheads="1"/>
          </p:cNvPicPr>
          <p:nvPr/>
        </p:nvPicPr>
        <p:blipFill>
          <a:blip r:embed="rId3" cstate="print"/>
          <a:srcRect/>
          <a:stretch>
            <a:fillRect/>
          </a:stretch>
        </p:blipFill>
        <p:spPr bwMode="auto">
          <a:xfrm>
            <a:off x="4260916" y="2971800"/>
            <a:ext cx="4883084" cy="3657600"/>
          </a:xfrm>
          <a:prstGeom prst="rect">
            <a:avLst/>
          </a:prstGeom>
          <a:noFill/>
        </p:spPr>
      </p:pic>
      <p:sp>
        <p:nvSpPr>
          <p:cNvPr id="2" name="Content Placeholder 1"/>
          <p:cNvSpPr>
            <a:spLocks noGrp="1"/>
          </p:cNvSpPr>
          <p:nvPr>
            <p:ph idx="1"/>
          </p:nvPr>
        </p:nvSpPr>
        <p:spPr/>
        <p:txBody>
          <a:bodyPr/>
          <a:lstStyle/>
          <a:p>
            <a:r>
              <a:rPr lang="en-US" dirty="0" smtClean="0"/>
              <a:t>Interests</a:t>
            </a:r>
          </a:p>
          <a:p>
            <a:r>
              <a:rPr lang="en-US" dirty="0" smtClean="0"/>
              <a:t>Knowledge</a:t>
            </a:r>
          </a:p>
          <a:p>
            <a:r>
              <a:rPr lang="en-US" dirty="0" smtClean="0"/>
              <a:t>Expectations</a:t>
            </a:r>
          </a:p>
          <a:p>
            <a:r>
              <a:rPr lang="en-US" dirty="0" smtClean="0"/>
              <a:t>Importance &amp; Influence</a:t>
            </a:r>
          </a:p>
          <a:p>
            <a:r>
              <a:rPr lang="en-US" dirty="0" smtClean="0"/>
              <a:t>Impact / Power</a:t>
            </a:r>
          </a:p>
          <a:p>
            <a:pPr lvl="1"/>
            <a:r>
              <a:rPr lang="en-US" dirty="0" smtClean="0"/>
              <a:t>Funding</a:t>
            </a:r>
          </a:p>
          <a:p>
            <a:pPr lvl="1"/>
            <a:r>
              <a:rPr lang="en-US" dirty="0" smtClean="0"/>
              <a:t>Sanction</a:t>
            </a:r>
          </a:p>
          <a:p>
            <a:pPr lvl="1"/>
            <a:r>
              <a:rPr lang="en-US" dirty="0" smtClean="0"/>
              <a:t>Regulatory</a:t>
            </a:r>
          </a:p>
          <a:p>
            <a:r>
              <a:rPr lang="en-US" dirty="0" smtClean="0"/>
              <a:t>Priority</a:t>
            </a:r>
            <a:endParaRPr lang="en-US" dirty="0"/>
          </a:p>
        </p:txBody>
      </p:sp>
      <p:sp>
        <p:nvSpPr>
          <p:cNvPr id="3" name="Title 2"/>
          <p:cNvSpPr>
            <a:spLocks noGrp="1"/>
          </p:cNvSpPr>
          <p:nvPr>
            <p:ph type="title"/>
          </p:nvPr>
        </p:nvSpPr>
        <p:spPr/>
        <p:txBody>
          <a:bodyPr/>
          <a:lstStyle/>
          <a:p>
            <a:r>
              <a:rPr lang="en-US" dirty="0" smtClean="0"/>
              <a:t>Influence Level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HomeComputer\AppData\Local\Microsoft\Windows\INetCache\IE\PFFKYL4N\network_communication[1].jpg"/>
          <p:cNvPicPr>
            <a:picLocks noChangeAspect="1" noChangeArrowheads="1"/>
          </p:cNvPicPr>
          <p:nvPr/>
        </p:nvPicPr>
        <p:blipFill>
          <a:blip r:embed="rId3" cstate="print"/>
          <a:srcRect/>
          <a:stretch>
            <a:fillRect/>
          </a:stretch>
        </p:blipFill>
        <p:spPr bwMode="auto">
          <a:xfrm>
            <a:off x="3671282" y="2971800"/>
            <a:ext cx="5472718" cy="3657600"/>
          </a:xfrm>
          <a:prstGeom prst="rect">
            <a:avLst/>
          </a:prstGeom>
          <a:noFill/>
        </p:spPr>
      </p:pic>
      <p:sp>
        <p:nvSpPr>
          <p:cNvPr id="2" name="Content Placeholder 1"/>
          <p:cNvSpPr>
            <a:spLocks noGrp="1"/>
          </p:cNvSpPr>
          <p:nvPr>
            <p:ph idx="1"/>
          </p:nvPr>
        </p:nvSpPr>
        <p:spPr/>
        <p:txBody>
          <a:bodyPr/>
          <a:lstStyle/>
          <a:p>
            <a:r>
              <a:rPr lang="en-US" dirty="0" smtClean="0"/>
              <a:t>Analysis/Classification</a:t>
            </a:r>
          </a:p>
          <a:p>
            <a:r>
              <a:rPr lang="en-US" dirty="0" smtClean="0"/>
              <a:t>Relationship building</a:t>
            </a:r>
          </a:p>
          <a:p>
            <a:r>
              <a:rPr lang="en-US" dirty="0" smtClean="0"/>
              <a:t>Frequency</a:t>
            </a:r>
          </a:p>
          <a:p>
            <a:r>
              <a:rPr lang="en-US" dirty="0" smtClean="0"/>
              <a:t>Method</a:t>
            </a:r>
          </a:p>
          <a:p>
            <a:pPr lvl="1"/>
            <a:r>
              <a:rPr lang="en-US" dirty="0" smtClean="0"/>
              <a:t>In person</a:t>
            </a:r>
          </a:p>
          <a:p>
            <a:pPr lvl="1"/>
            <a:r>
              <a:rPr lang="en-US" dirty="0" smtClean="0"/>
              <a:t>Formal written</a:t>
            </a:r>
          </a:p>
          <a:p>
            <a:pPr lvl="1"/>
            <a:r>
              <a:rPr lang="en-US" dirty="0" smtClean="0"/>
              <a:t>Informal written</a:t>
            </a:r>
          </a:p>
          <a:p>
            <a:r>
              <a:rPr lang="en-US" dirty="0" smtClean="0"/>
              <a:t>Situational Response</a:t>
            </a:r>
            <a:endParaRPr lang="en-US" dirty="0"/>
          </a:p>
        </p:txBody>
      </p:sp>
      <p:sp>
        <p:nvSpPr>
          <p:cNvPr id="3" name="Title 2"/>
          <p:cNvSpPr>
            <a:spLocks noGrp="1"/>
          </p:cNvSpPr>
          <p:nvPr>
            <p:ph type="title"/>
          </p:nvPr>
        </p:nvSpPr>
        <p:spPr/>
        <p:txBody>
          <a:bodyPr/>
          <a:lstStyle/>
          <a:p>
            <a:r>
              <a:rPr lang="en-US" dirty="0" smtClean="0"/>
              <a:t>Engagement Strategy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HomeComputer\AppData\Local\Microsoft\Windows\INetCache\IE\PFFKYL4N\dibujo-escritura-azul[1].gif"/>
          <p:cNvPicPr>
            <a:picLocks noChangeAspect="1" noChangeArrowheads="1"/>
          </p:cNvPicPr>
          <p:nvPr/>
        </p:nvPicPr>
        <p:blipFill>
          <a:blip r:embed="rId3" cstate="print"/>
          <a:srcRect/>
          <a:stretch>
            <a:fillRect/>
          </a:stretch>
        </p:blipFill>
        <p:spPr bwMode="auto">
          <a:xfrm>
            <a:off x="6629400" y="3733800"/>
            <a:ext cx="2381250" cy="2962275"/>
          </a:xfrm>
          <a:prstGeom prst="rect">
            <a:avLst/>
          </a:prstGeom>
          <a:noFill/>
        </p:spPr>
      </p:pic>
      <p:sp>
        <p:nvSpPr>
          <p:cNvPr id="2" name="Content Placeholder 1"/>
          <p:cNvSpPr>
            <a:spLocks noGrp="1"/>
          </p:cNvSpPr>
          <p:nvPr>
            <p:ph idx="1"/>
          </p:nvPr>
        </p:nvSpPr>
        <p:spPr/>
        <p:txBody>
          <a:bodyPr>
            <a:normAutofit fontScale="92500" lnSpcReduction="10000"/>
          </a:bodyPr>
          <a:lstStyle/>
          <a:p>
            <a:r>
              <a:rPr lang="en-US" dirty="0" smtClean="0"/>
              <a:t>Contents</a:t>
            </a:r>
          </a:p>
          <a:p>
            <a:pPr lvl="1"/>
            <a:r>
              <a:rPr lang="en-US" dirty="0" smtClean="0"/>
              <a:t>Desired and Current engagement levels</a:t>
            </a:r>
          </a:p>
          <a:p>
            <a:pPr lvl="1"/>
            <a:r>
              <a:rPr lang="en-US" dirty="0" smtClean="0"/>
              <a:t>Scope and impact of change to stakeholders</a:t>
            </a:r>
          </a:p>
          <a:p>
            <a:pPr lvl="1"/>
            <a:r>
              <a:rPr lang="en-US" dirty="0" smtClean="0"/>
              <a:t>Identified relationships and potential overlap between stakeholders</a:t>
            </a:r>
          </a:p>
          <a:p>
            <a:pPr lvl="1"/>
            <a:r>
              <a:rPr lang="en-US" dirty="0" smtClean="0"/>
              <a:t>Stakeholder communication requirements for the current project phase</a:t>
            </a:r>
          </a:p>
          <a:p>
            <a:pPr lvl="1"/>
            <a:r>
              <a:rPr lang="en-US" dirty="0" smtClean="0"/>
              <a:t>Information to be distributed to stakeholders, including language, format, content, and level of detail</a:t>
            </a:r>
          </a:p>
          <a:p>
            <a:pPr lvl="1"/>
            <a:r>
              <a:rPr lang="en-US" dirty="0" smtClean="0"/>
              <a:t>Reason for the distribution of information and the expected impact of engagement</a:t>
            </a:r>
          </a:p>
          <a:p>
            <a:pPr lvl="1"/>
            <a:r>
              <a:rPr lang="en-US" dirty="0" smtClean="0"/>
              <a:t>Time frame and frequency of information</a:t>
            </a:r>
          </a:p>
          <a:p>
            <a:r>
              <a:rPr lang="en-US" dirty="0" smtClean="0"/>
              <a:t>Frequency of updates</a:t>
            </a:r>
            <a:endParaRPr lang="en-US" dirty="0"/>
          </a:p>
        </p:txBody>
      </p:sp>
      <p:sp>
        <p:nvSpPr>
          <p:cNvPr id="3" name="Title 2"/>
          <p:cNvSpPr>
            <a:spLocks noGrp="1"/>
          </p:cNvSpPr>
          <p:nvPr>
            <p:ph type="title"/>
          </p:nvPr>
        </p:nvSpPr>
        <p:spPr/>
        <p:txBody>
          <a:bodyPr/>
          <a:lstStyle/>
          <a:p>
            <a:r>
              <a:rPr lang="en-US" dirty="0" smtClean="0"/>
              <a:t>Stakeholder Management Plan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Engaging stakeholders at appropriate project stages</a:t>
            </a:r>
          </a:p>
          <a:p>
            <a:r>
              <a:rPr lang="en-US" dirty="0" smtClean="0"/>
              <a:t>Managing stakeholder expectations through negotiation and communication</a:t>
            </a:r>
          </a:p>
          <a:p>
            <a:r>
              <a:rPr lang="en-US" dirty="0" smtClean="0"/>
              <a:t>Addressing potential concerns that have not yet become issues and anticipating future problems that may be raised by stakeholders</a:t>
            </a:r>
          </a:p>
          <a:p>
            <a:r>
              <a:rPr lang="en-US" dirty="0" smtClean="0"/>
              <a:t>Clarifying and resolving issues that have been identified</a:t>
            </a:r>
          </a:p>
        </p:txBody>
      </p:sp>
      <p:sp>
        <p:nvSpPr>
          <p:cNvPr id="3" name="Title 2"/>
          <p:cNvSpPr>
            <a:spLocks noGrp="1"/>
          </p:cNvSpPr>
          <p:nvPr>
            <p:ph type="title"/>
          </p:nvPr>
        </p:nvSpPr>
        <p:spPr/>
        <p:txBody>
          <a:bodyPr>
            <a:normAutofit fontScale="90000"/>
          </a:bodyPr>
          <a:lstStyle/>
          <a:p>
            <a:r>
              <a:rPr lang="en-US" dirty="0" smtClean="0"/>
              <a:t>Manage Stakeholder Engagement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1026" name="Picture 2" descr="C:\Users\HomeComputer\AppData\Local\Microsoft\Windows\INetCache\IE\PFFKYL4N\question_1[1].jpg"/>
          <p:cNvPicPr>
            <a:picLocks noGrp="1" noChangeAspect="1" noChangeArrowheads="1"/>
          </p:cNvPicPr>
          <p:nvPr>
            <p:ph idx="1"/>
          </p:nvPr>
        </p:nvPicPr>
        <p:blipFill>
          <a:blip r:embed="rId3" cstate="print"/>
          <a:srcRect/>
          <a:stretch>
            <a:fillRect/>
          </a:stretch>
        </p:blipFill>
        <p:spPr bwMode="auto">
          <a:xfrm>
            <a:off x="2309019" y="1481138"/>
            <a:ext cx="4525962" cy="452596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1541</TotalTime>
  <Words>519</Words>
  <Application>Microsoft Office PowerPoint</Application>
  <PresentationFormat>On-screen Show (4:3)</PresentationFormat>
  <Paragraphs>82</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Effective Stakeholder Management</vt:lpstr>
      <vt:lpstr>Stakeholder Management</vt:lpstr>
      <vt:lpstr>Stakeholder Management</vt:lpstr>
      <vt:lpstr>Stakeholder Identification</vt:lpstr>
      <vt:lpstr>Influence Level</vt:lpstr>
      <vt:lpstr>Engagement Strategy</vt:lpstr>
      <vt:lpstr>Stakeholder Management Plan</vt:lpstr>
      <vt:lpstr>Manage Stakeholder Engagement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Stakeholder Management</dc:title>
  <dc:creator>HomeComputer</dc:creator>
  <cp:lastModifiedBy>HomeComputer</cp:lastModifiedBy>
  <cp:revision>17</cp:revision>
  <dcterms:created xsi:type="dcterms:W3CDTF">2017-05-27T07:56:16Z</dcterms:created>
  <dcterms:modified xsi:type="dcterms:W3CDTF">2017-05-28T09:37:20Z</dcterms:modified>
</cp:coreProperties>
</file>